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Kanit Light"/>
      <p:regular r:id="rId17"/>
    </p:embeddedFont>
    <p:embeddedFont>
      <p:font typeface="Kanit Light"/>
      <p:regular r:id="rId18"/>
    </p:embeddedFont>
    <p:embeddedFont>
      <p:font typeface="Kanit Light"/>
      <p:regular r:id="rId19"/>
    </p:embeddedFont>
    <p:embeddedFont>
      <p:font typeface="Kanit Light"/>
      <p:regular r:id="rId20"/>
    </p:embeddedFont>
    <p:embeddedFont>
      <p:font typeface="Martel Sans"/>
      <p:regular r:id="rId21"/>
    </p:embeddedFont>
    <p:embeddedFont>
      <p:font typeface="Martel Sans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svg"/><Relationship Id="rId3" Type="http://schemas.openxmlformats.org/officeDocument/2006/relationships/image" Target="../media/image-10-3.png"/><Relationship Id="rId4" Type="http://schemas.openxmlformats.org/officeDocument/2006/relationships/image" Target="../media/image-10-4.png"/><Relationship Id="rId5" Type="http://schemas.openxmlformats.org/officeDocument/2006/relationships/image" Target="../media/image-10-5.png"/><Relationship Id="rId6" Type="http://schemas.openxmlformats.org/officeDocument/2006/relationships/image" Target="../media/image-10-6.png"/><Relationship Id="rId7" Type="http://schemas.openxmlformats.org/officeDocument/2006/relationships/slideLayout" Target="../slideLayouts/slideLayout11.xml"/><Relationship Id="rId8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svg"/><Relationship Id="rId3" Type="http://schemas.openxmlformats.org/officeDocument/2006/relationships/slideLayout" Target="../slideLayouts/slideLayout3.xml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svg"/><Relationship Id="rId4" Type="http://schemas.openxmlformats.org/officeDocument/2006/relationships/slideLayout" Target="../slideLayouts/slideLayout4.xml"/><Relationship Id="rId5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svg"/><Relationship Id="rId3" Type="http://schemas.openxmlformats.org/officeDocument/2006/relationships/image" Target="../media/image-4-3.png"/><Relationship Id="rId4" Type="http://schemas.openxmlformats.org/officeDocument/2006/relationships/slideLayout" Target="../slideLayouts/slideLayout5.xml"/><Relationship Id="rId5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slideLayout" Target="../slideLayouts/slideLayout6.xml"/><Relationship Id="rId7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sv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slideLayout" Target="../slideLayouts/slideLayout8.xml"/><Relationship Id="rId6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05442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Customer Shopping Behavior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81214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Uncovering insights from 3,900 purchases to drive strategic decisions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1111687"/>
            <a:ext cx="2414111" cy="426244"/>
          </a:xfrm>
          <a:prstGeom prst="roundRect">
            <a:avLst>
              <a:gd name="adj" fmla="val 17880"/>
            </a:avLst>
          </a:prstGeom>
          <a:solidFill>
            <a:srgbClr val="DFECE9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929878" y="1234083"/>
            <a:ext cx="181451" cy="18145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202055" y="1179671"/>
            <a:ext cx="1869758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RECOMMENDATIONS</a:t>
            </a: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793790" y="164056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Strategic Action Plan</a:t>
            </a:r>
            <a:endParaRPr lang="en-US" sz="44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689503"/>
            <a:ext cx="6521410" cy="90725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020604" y="382357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Boost Subscriptions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1020604" y="4313992"/>
            <a:ext cx="606778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Promote exclusive benefits and perks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2689503"/>
            <a:ext cx="6521410" cy="90725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542014" y="382357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Loyalty Programs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7542014" y="4313992"/>
            <a:ext cx="606778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Reward repeat buyers</a:t>
            </a:r>
            <a:endParaRPr lang="en-US" sz="17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4903708"/>
            <a:ext cx="6521410" cy="907256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020604" y="60377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Targeted Marketing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1020604" y="6528197"/>
            <a:ext cx="606778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Focus on high-revenue segments</a:t>
            </a:r>
            <a:endParaRPr lang="en-US" sz="1750" dirty="0"/>
          </a:p>
        </p:txBody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5200" y="4903708"/>
            <a:ext cx="6521410" cy="907256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7542014" y="60377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Product Positioning</a:t>
            </a:r>
            <a:endParaRPr lang="en-US" sz="2200" dirty="0"/>
          </a:p>
        </p:txBody>
      </p:sp>
      <p:sp>
        <p:nvSpPr>
          <p:cNvPr id="17" name="Text 10"/>
          <p:cNvSpPr/>
          <p:nvPr/>
        </p:nvSpPr>
        <p:spPr>
          <a:xfrm>
            <a:off x="7542014" y="6528197"/>
            <a:ext cx="606778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Highlight top-rated items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754737"/>
            <a:ext cx="2359581" cy="426244"/>
          </a:xfrm>
          <a:prstGeom prst="roundRect">
            <a:avLst>
              <a:gd name="adj" fmla="val 17880"/>
            </a:avLst>
          </a:prstGeom>
          <a:solidFill>
            <a:srgbClr val="DFECE9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929878" y="877133"/>
            <a:ext cx="181451" cy="18145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202055" y="822722"/>
            <a:ext cx="1815227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DATASET OVERVIEW</a:t>
            </a: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793790" y="128361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The Foundation</a:t>
            </a:r>
            <a:endParaRPr lang="en-US" sz="4450" dirty="0"/>
          </a:p>
        </p:txBody>
      </p:sp>
      <p:sp>
        <p:nvSpPr>
          <p:cNvPr id="6" name="Text 3"/>
          <p:cNvSpPr/>
          <p:nvPr/>
        </p:nvSpPr>
        <p:spPr>
          <a:xfrm>
            <a:off x="793790" y="2701052"/>
            <a:ext cx="2980611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3.9K</a:t>
            </a:r>
            <a:endParaRPr lang="en-US" sz="5850" dirty="0"/>
          </a:p>
        </p:txBody>
      </p:sp>
      <p:sp>
        <p:nvSpPr>
          <p:cNvPr id="7" name="Text 4"/>
          <p:cNvSpPr/>
          <p:nvPr/>
        </p:nvSpPr>
        <p:spPr>
          <a:xfrm>
            <a:off x="866418" y="37328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Total Purchases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793790" y="4313992"/>
            <a:ext cx="298061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Transactions analyzed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4057888" y="2701052"/>
            <a:ext cx="2980611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18</a:t>
            </a:r>
            <a:endParaRPr lang="en-US" sz="5850" dirty="0"/>
          </a:p>
        </p:txBody>
      </p:sp>
      <p:sp>
        <p:nvSpPr>
          <p:cNvPr id="10" name="Text 7"/>
          <p:cNvSpPr/>
          <p:nvPr/>
        </p:nvSpPr>
        <p:spPr>
          <a:xfrm>
            <a:off x="4130516" y="37328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Data Points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4057888" y="4313992"/>
            <a:ext cx="298061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Features per customer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2425779" y="5006071"/>
            <a:ext cx="2980611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4</a:t>
            </a:r>
            <a:endParaRPr lang="en-US" sz="5850" dirty="0"/>
          </a:p>
        </p:txBody>
      </p:sp>
      <p:sp>
        <p:nvSpPr>
          <p:cNvPr id="13" name="Text 10"/>
          <p:cNvSpPr/>
          <p:nvPr/>
        </p:nvSpPr>
        <p:spPr>
          <a:xfrm>
            <a:off x="2498408" y="603786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Categories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2425779" y="6619011"/>
            <a:ext cx="298061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Product segments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7599521" y="255936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Key Data Captured</a:t>
            </a:r>
            <a:endParaRPr lang="en-US" sz="2200" dirty="0"/>
          </a:p>
        </p:txBody>
      </p:sp>
      <p:sp>
        <p:nvSpPr>
          <p:cNvPr id="16" name="Text 13"/>
          <p:cNvSpPr/>
          <p:nvPr/>
        </p:nvSpPr>
        <p:spPr>
          <a:xfrm>
            <a:off x="7599521" y="3140512"/>
            <a:ext cx="6244709" cy="1451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Customer demographics &amp; location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Purchase details &amp; preferences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Shopping behavior patterns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Subscription &amp; loyalty metrics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671870" y="698540"/>
            <a:ext cx="1893451" cy="357068"/>
          </a:xfrm>
          <a:prstGeom prst="roundRect">
            <a:avLst>
              <a:gd name="adj" fmla="val 18066"/>
            </a:avLst>
          </a:prstGeom>
          <a:noFill/>
          <a:ln w="7620">
            <a:solidFill>
              <a:srgbClr val="437066"/>
            </a:solidFill>
            <a:prstDash val="solid"/>
          </a:ln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4623" y="800338"/>
            <a:ext cx="153472" cy="15347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024771" y="763667"/>
            <a:ext cx="1417796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200" dirty="0">
                <a:solidFill>
                  <a:srgbClr val="437066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PYTHON ANALYSIS</a:t>
            </a:r>
            <a:endParaRPr lang="en-US" sz="1200" dirty="0"/>
          </a:p>
        </p:txBody>
      </p:sp>
      <p:sp>
        <p:nvSpPr>
          <p:cNvPr id="6" name="Text 2"/>
          <p:cNvSpPr/>
          <p:nvPr/>
        </p:nvSpPr>
        <p:spPr>
          <a:xfrm>
            <a:off x="671870" y="1120497"/>
            <a:ext cx="5382220" cy="5998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700"/>
              </a:lnSpc>
              <a:buNone/>
            </a:pPr>
            <a:r>
              <a:rPr lang="en-US" sz="37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Data Preparation Journey</a:t>
            </a:r>
            <a:endParaRPr lang="en-US" sz="3750" dirty="0"/>
          </a:p>
        </p:txBody>
      </p:sp>
      <p:sp>
        <p:nvSpPr>
          <p:cNvPr id="7" name="Text 3"/>
          <p:cNvSpPr/>
          <p:nvPr/>
        </p:nvSpPr>
        <p:spPr>
          <a:xfrm>
            <a:off x="671870" y="1964055"/>
            <a:ext cx="191929" cy="2399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5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01</a:t>
            </a:r>
            <a:endParaRPr lang="en-US" sz="1500" dirty="0"/>
          </a:p>
        </p:txBody>
      </p:sp>
      <p:sp>
        <p:nvSpPr>
          <p:cNvPr id="8" name="Shape 4"/>
          <p:cNvSpPr/>
          <p:nvPr/>
        </p:nvSpPr>
        <p:spPr>
          <a:xfrm>
            <a:off x="671870" y="2267426"/>
            <a:ext cx="7800261" cy="22860"/>
          </a:xfrm>
          <a:prstGeom prst="rect">
            <a:avLst/>
          </a:prstGeom>
          <a:solidFill>
            <a:srgbClr val="437066"/>
          </a:solidFill>
          <a:ln/>
        </p:spPr>
      </p:sp>
      <p:sp>
        <p:nvSpPr>
          <p:cNvPr id="9" name="Text 5"/>
          <p:cNvSpPr/>
          <p:nvPr/>
        </p:nvSpPr>
        <p:spPr>
          <a:xfrm>
            <a:off x="671870" y="2409111"/>
            <a:ext cx="2891195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Data Loading &amp; Exploration</a:t>
            </a:r>
            <a:endParaRPr lang="en-US" sz="1850" dirty="0"/>
          </a:p>
        </p:txBody>
      </p:sp>
      <p:sp>
        <p:nvSpPr>
          <p:cNvPr id="10" name="Text 6"/>
          <p:cNvSpPr/>
          <p:nvPr/>
        </p:nvSpPr>
        <p:spPr>
          <a:xfrm>
            <a:off x="671870" y="2806541"/>
            <a:ext cx="7800261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5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Imported dataset, checked structure and summary statistics</a:t>
            </a:r>
            <a:endParaRPr lang="en-US" sz="1500" dirty="0"/>
          </a:p>
        </p:txBody>
      </p:sp>
      <p:sp>
        <p:nvSpPr>
          <p:cNvPr id="11" name="Text 7"/>
          <p:cNvSpPr/>
          <p:nvPr/>
        </p:nvSpPr>
        <p:spPr>
          <a:xfrm>
            <a:off x="671870" y="3396377"/>
            <a:ext cx="191929" cy="2399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5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02</a:t>
            </a:r>
            <a:endParaRPr lang="en-US" sz="1500" dirty="0"/>
          </a:p>
        </p:txBody>
      </p:sp>
      <p:sp>
        <p:nvSpPr>
          <p:cNvPr id="12" name="Shape 8"/>
          <p:cNvSpPr/>
          <p:nvPr/>
        </p:nvSpPr>
        <p:spPr>
          <a:xfrm>
            <a:off x="671870" y="3699748"/>
            <a:ext cx="7800261" cy="22860"/>
          </a:xfrm>
          <a:prstGeom prst="rect">
            <a:avLst/>
          </a:prstGeom>
          <a:solidFill>
            <a:srgbClr val="437066"/>
          </a:solidFill>
          <a:ln/>
        </p:spPr>
      </p:sp>
      <p:sp>
        <p:nvSpPr>
          <p:cNvPr id="13" name="Text 9"/>
          <p:cNvSpPr/>
          <p:nvPr/>
        </p:nvSpPr>
        <p:spPr>
          <a:xfrm>
            <a:off x="671870" y="3841433"/>
            <a:ext cx="2882860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Cleaning &amp; Standardization</a:t>
            </a:r>
            <a:endParaRPr lang="en-US" sz="1850" dirty="0"/>
          </a:p>
        </p:txBody>
      </p:sp>
      <p:sp>
        <p:nvSpPr>
          <p:cNvPr id="14" name="Text 10"/>
          <p:cNvSpPr/>
          <p:nvPr/>
        </p:nvSpPr>
        <p:spPr>
          <a:xfrm>
            <a:off x="671870" y="4238863"/>
            <a:ext cx="7800261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5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Handled missing values, renamed columns to snake case</a:t>
            </a:r>
            <a:endParaRPr lang="en-US" sz="1500" dirty="0"/>
          </a:p>
        </p:txBody>
      </p:sp>
      <p:sp>
        <p:nvSpPr>
          <p:cNvPr id="15" name="Text 11"/>
          <p:cNvSpPr/>
          <p:nvPr/>
        </p:nvSpPr>
        <p:spPr>
          <a:xfrm>
            <a:off x="671870" y="4828699"/>
            <a:ext cx="191929" cy="2399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5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03</a:t>
            </a:r>
            <a:endParaRPr lang="en-US" sz="1500" dirty="0"/>
          </a:p>
        </p:txBody>
      </p:sp>
      <p:sp>
        <p:nvSpPr>
          <p:cNvPr id="16" name="Shape 12"/>
          <p:cNvSpPr/>
          <p:nvPr/>
        </p:nvSpPr>
        <p:spPr>
          <a:xfrm>
            <a:off x="671870" y="5132070"/>
            <a:ext cx="7800261" cy="22860"/>
          </a:xfrm>
          <a:prstGeom prst="rect">
            <a:avLst/>
          </a:prstGeom>
          <a:solidFill>
            <a:srgbClr val="437066"/>
          </a:solidFill>
          <a:ln/>
        </p:spPr>
      </p:sp>
      <p:sp>
        <p:nvSpPr>
          <p:cNvPr id="17" name="Text 13"/>
          <p:cNvSpPr/>
          <p:nvPr/>
        </p:nvSpPr>
        <p:spPr>
          <a:xfrm>
            <a:off x="671870" y="5273754"/>
            <a:ext cx="2399824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Feature Engineering</a:t>
            </a:r>
            <a:endParaRPr lang="en-US" sz="1850" dirty="0"/>
          </a:p>
        </p:txBody>
      </p:sp>
      <p:sp>
        <p:nvSpPr>
          <p:cNvPr id="18" name="Text 14"/>
          <p:cNvSpPr/>
          <p:nvPr/>
        </p:nvSpPr>
        <p:spPr>
          <a:xfrm>
            <a:off x="671870" y="5671185"/>
            <a:ext cx="7800261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5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Created age groups and purchase frequency metrics</a:t>
            </a:r>
            <a:endParaRPr lang="en-US" sz="1500" dirty="0"/>
          </a:p>
        </p:txBody>
      </p:sp>
      <p:sp>
        <p:nvSpPr>
          <p:cNvPr id="19" name="Text 15"/>
          <p:cNvSpPr/>
          <p:nvPr/>
        </p:nvSpPr>
        <p:spPr>
          <a:xfrm>
            <a:off x="671870" y="6261021"/>
            <a:ext cx="191929" cy="2399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5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04</a:t>
            </a:r>
            <a:endParaRPr lang="en-US" sz="1500" dirty="0"/>
          </a:p>
        </p:txBody>
      </p:sp>
      <p:sp>
        <p:nvSpPr>
          <p:cNvPr id="20" name="Shape 16"/>
          <p:cNvSpPr/>
          <p:nvPr/>
        </p:nvSpPr>
        <p:spPr>
          <a:xfrm>
            <a:off x="671870" y="6564392"/>
            <a:ext cx="7800261" cy="22860"/>
          </a:xfrm>
          <a:prstGeom prst="rect">
            <a:avLst/>
          </a:prstGeom>
          <a:solidFill>
            <a:srgbClr val="437066"/>
          </a:solidFill>
          <a:ln/>
        </p:spPr>
      </p:sp>
      <p:sp>
        <p:nvSpPr>
          <p:cNvPr id="21" name="Text 17"/>
          <p:cNvSpPr/>
          <p:nvPr/>
        </p:nvSpPr>
        <p:spPr>
          <a:xfrm>
            <a:off x="671870" y="6706076"/>
            <a:ext cx="2399824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Database Integration</a:t>
            </a:r>
            <a:endParaRPr lang="en-US" sz="1850" dirty="0"/>
          </a:p>
        </p:txBody>
      </p:sp>
      <p:sp>
        <p:nvSpPr>
          <p:cNvPr id="22" name="Text 18"/>
          <p:cNvSpPr/>
          <p:nvPr/>
        </p:nvSpPr>
        <p:spPr>
          <a:xfrm>
            <a:off x="671870" y="7103507"/>
            <a:ext cx="7800261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5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Connected to PostgreSQL for advanced analysis</a:t>
            </a:r>
            <a:endParaRPr lang="en-US" sz="15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941546"/>
            <a:ext cx="1789986" cy="426244"/>
          </a:xfrm>
          <a:prstGeom prst="roundRect">
            <a:avLst>
              <a:gd name="adj" fmla="val 17880"/>
            </a:avLst>
          </a:prstGeom>
          <a:solidFill>
            <a:srgbClr val="DFECE9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929878" y="1063943"/>
            <a:ext cx="181451" cy="18145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202055" y="1009531"/>
            <a:ext cx="1245632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SQL INSIGHTS</a:t>
            </a: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793790" y="147042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Revenue Analysis</a:t>
            </a:r>
            <a:endParaRPr lang="en-US" sz="44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774513"/>
            <a:ext cx="7604284" cy="4258389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8959096" y="274617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Gender Revenue Split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8959096" y="3327321"/>
            <a:ext cx="48850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Male customers generate 68% of total revenue, significantly outpacing female customers.</a:t>
            </a:r>
            <a:endParaRPr lang="en-US" sz="1750" dirty="0"/>
          </a:p>
        </p:txBody>
      </p:sp>
      <p:sp>
        <p:nvSpPr>
          <p:cNvPr id="9" name="Text 5"/>
          <p:cNvSpPr/>
          <p:nvPr/>
        </p:nvSpPr>
        <p:spPr>
          <a:xfrm>
            <a:off x="8959096" y="4620101"/>
            <a:ext cx="48850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This insight suggests targeted marketing opportunities for both segments.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6878" y="579001"/>
            <a:ext cx="5264110" cy="6579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150"/>
              </a:lnSpc>
              <a:buNone/>
            </a:pPr>
            <a:r>
              <a:rPr lang="en-US" sz="410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Top-Rated Products</a:t>
            </a:r>
            <a:endParaRPr lang="en-US" sz="41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6878" y="1627822"/>
            <a:ext cx="1801297" cy="180129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36878" y="3673435"/>
            <a:ext cx="2631996" cy="328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Gloves</a:t>
            </a:r>
            <a:endParaRPr lang="en-US" sz="2050" dirty="0"/>
          </a:p>
        </p:txBody>
      </p:sp>
      <p:sp>
        <p:nvSpPr>
          <p:cNvPr id="5" name="Text 2"/>
          <p:cNvSpPr/>
          <p:nvPr/>
        </p:nvSpPr>
        <p:spPr>
          <a:xfrm>
            <a:off x="736878" y="4119682"/>
            <a:ext cx="3105864" cy="324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Rating: 3.86</a:t>
            </a:r>
            <a:endParaRPr lang="en-US" sz="16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7058" y="1627822"/>
            <a:ext cx="1801416" cy="180141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087058" y="3673554"/>
            <a:ext cx="2631996" cy="328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Sandals</a:t>
            </a:r>
            <a:endParaRPr lang="en-US" sz="2050" dirty="0"/>
          </a:p>
        </p:txBody>
      </p:sp>
      <p:sp>
        <p:nvSpPr>
          <p:cNvPr id="8" name="Text 4"/>
          <p:cNvSpPr/>
          <p:nvPr/>
        </p:nvSpPr>
        <p:spPr>
          <a:xfrm>
            <a:off x="4087058" y="4119801"/>
            <a:ext cx="3105983" cy="324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Rating: 3.84</a:t>
            </a:r>
            <a:endParaRPr lang="en-US" sz="16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7358" y="1627822"/>
            <a:ext cx="1801297" cy="1801297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437358" y="3673435"/>
            <a:ext cx="2631996" cy="328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Boots</a:t>
            </a:r>
            <a:endParaRPr lang="en-US" sz="2050" dirty="0"/>
          </a:p>
        </p:txBody>
      </p:sp>
      <p:sp>
        <p:nvSpPr>
          <p:cNvPr id="11" name="Text 6"/>
          <p:cNvSpPr/>
          <p:nvPr/>
        </p:nvSpPr>
        <p:spPr>
          <a:xfrm>
            <a:off x="7437358" y="4119682"/>
            <a:ext cx="3105864" cy="324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Rating: 3.82</a:t>
            </a:r>
            <a:endParaRPr lang="en-US" sz="16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87539" y="1627822"/>
            <a:ext cx="1801416" cy="1801416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0787539" y="3673554"/>
            <a:ext cx="2631996" cy="328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Hat</a:t>
            </a:r>
            <a:endParaRPr lang="en-US" sz="2050" dirty="0"/>
          </a:p>
        </p:txBody>
      </p:sp>
      <p:sp>
        <p:nvSpPr>
          <p:cNvPr id="14" name="Text 8"/>
          <p:cNvSpPr/>
          <p:nvPr/>
        </p:nvSpPr>
        <p:spPr>
          <a:xfrm>
            <a:off x="10787539" y="4119801"/>
            <a:ext cx="3105983" cy="324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Rating: 3.80</a:t>
            </a:r>
            <a:endParaRPr lang="en-US" sz="1650" dirty="0"/>
          </a:p>
        </p:txBody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878" y="4835485"/>
            <a:ext cx="1801297" cy="1801297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736878" y="6881098"/>
            <a:ext cx="2631996" cy="328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Skirt</a:t>
            </a:r>
            <a:endParaRPr lang="en-US" sz="2050" dirty="0"/>
          </a:p>
        </p:txBody>
      </p:sp>
      <p:sp>
        <p:nvSpPr>
          <p:cNvPr id="17" name="Text 10"/>
          <p:cNvSpPr/>
          <p:nvPr/>
        </p:nvSpPr>
        <p:spPr>
          <a:xfrm>
            <a:off x="736878" y="7327344"/>
            <a:ext cx="3105864" cy="324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Rating: 3.78</a:t>
            </a:r>
            <a:endParaRPr lang="en-US" sz="16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0214" y="597337"/>
            <a:ext cx="5799534" cy="6787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300"/>
              </a:lnSpc>
              <a:buNone/>
            </a:pPr>
            <a:r>
              <a:rPr lang="en-US" sz="42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Customer Segmentation</a:t>
            </a:r>
            <a:endParaRPr lang="en-US" sz="42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0214" y="1822013"/>
            <a:ext cx="5608082" cy="5608082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6905744" y="1822013"/>
            <a:ext cx="3381970" cy="1864281"/>
          </a:xfrm>
          <a:prstGeom prst="roundRect">
            <a:avLst>
              <a:gd name="adj" fmla="val 4894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7130534" y="2046803"/>
            <a:ext cx="2715339" cy="3394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Loyal Customers</a:t>
            </a: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7130534" y="2594253"/>
            <a:ext cx="2932390" cy="340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00" b="1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3,116 customers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7130534" y="3121462"/>
            <a:ext cx="2932390" cy="340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80% of customer base</a:t>
            </a:r>
            <a:endParaRPr lang="en-US" sz="1700" dirty="0"/>
          </a:p>
        </p:txBody>
      </p:sp>
      <p:sp>
        <p:nvSpPr>
          <p:cNvPr id="8" name="Shape 5"/>
          <p:cNvSpPr/>
          <p:nvPr/>
        </p:nvSpPr>
        <p:spPr>
          <a:xfrm>
            <a:off x="10495717" y="1822013"/>
            <a:ext cx="3382089" cy="1864281"/>
          </a:xfrm>
          <a:prstGeom prst="roundRect">
            <a:avLst>
              <a:gd name="adj" fmla="val 4894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0720507" y="2046803"/>
            <a:ext cx="2715339" cy="3394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Returning Buyers</a:t>
            </a:r>
            <a:endParaRPr lang="en-US" sz="2100" dirty="0"/>
          </a:p>
        </p:txBody>
      </p:sp>
      <p:sp>
        <p:nvSpPr>
          <p:cNvPr id="10" name="Text 7"/>
          <p:cNvSpPr/>
          <p:nvPr/>
        </p:nvSpPr>
        <p:spPr>
          <a:xfrm>
            <a:off x="10720507" y="2594253"/>
            <a:ext cx="2932509" cy="340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00" b="1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701 customers</a:t>
            </a:r>
            <a:endParaRPr lang="en-US" sz="1700" dirty="0"/>
          </a:p>
        </p:txBody>
      </p:sp>
      <p:sp>
        <p:nvSpPr>
          <p:cNvPr id="11" name="Text 8"/>
          <p:cNvSpPr/>
          <p:nvPr/>
        </p:nvSpPr>
        <p:spPr>
          <a:xfrm>
            <a:off x="10720507" y="3121462"/>
            <a:ext cx="2932509" cy="340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18% of customer base</a:t>
            </a:r>
            <a:endParaRPr lang="en-US" sz="1700" dirty="0"/>
          </a:p>
        </p:txBody>
      </p:sp>
      <p:sp>
        <p:nvSpPr>
          <p:cNvPr id="12" name="Shape 9"/>
          <p:cNvSpPr/>
          <p:nvPr/>
        </p:nvSpPr>
        <p:spPr>
          <a:xfrm>
            <a:off x="6905744" y="3894296"/>
            <a:ext cx="6972062" cy="1864281"/>
          </a:xfrm>
          <a:prstGeom prst="roundRect">
            <a:avLst>
              <a:gd name="adj" fmla="val 4894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7130534" y="4119086"/>
            <a:ext cx="2715339" cy="3394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New Shoppers</a:t>
            </a:r>
            <a:endParaRPr lang="en-US" sz="2100" dirty="0"/>
          </a:p>
        </p:txBody>
      </p:sp>
      <p:sp>
        <p:nvSpPr>
          <p:cNvPr id="14" name="Text 11"/>
          <p:cNvSpPr/>
          <p:nvPr/>
        </p:nvSpPr>
        <p:spPr>
          <a:xfrm>
            <a:off x="7130534" y="4666536"/>
            <a:ext cx="6522482" cy="340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00" b="1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83 customers</a:t>
            </a:r>
            <a:endParaRPr lang="en-US" sz="1700" dirty="0"/>
          </a:p>
        </p:txBody>
      </p:sp>
      <p:sp>
        <p:nvSpPr>
          <p:cNvPr id="15" name="Text 12"/>
          <p:cNvSpPr/>
          <p:nvPr/>
        </p:nvSpPr>
        <p:spPr>
          <a:xfrm>
            <a:off x="7130534" y="5193744"/>
            <a:ext cx="6522482" cy="340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2% of customer base</a:t>
            </a:r>
            <a:endParaRPr lang="en-US" sz="17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2424232" y="716994"/>
            <a:ext cx="1759744" cy="247650"/>
          </a:xfrm>
          <a:prstGeom prst="roundRect">
            <a:avLst>
              <a:gd name="adj" fmla="val 19234"/>
            </a:avLst>
          </a:prstGeom>
          <a:noFill/>
          <a:ln w="7620">
            <a:solidFill>
              <a:srgbClr val="437066"/>
            </a:solidFill>
            <a:prstDash val="solid"/>
          </a:ln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2516862" y="784146"/>
            <a:ext cx="113348" cy="11334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686883" y="767120"/>
            <a:ext cx="1404461" cy="1473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150"/>
              </a:lnSpc>
              <a:buNone/>
            </a:pPr>
            <a:r>
              <a:rPr lang="en-US" sz="850" dirty="0">
                <a:solidFill>
                  <a:srgbClr val="437066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SUBSCRIPTION ANALYSIS</a:t>
            </a:r>
            <a:endParaRPr lang="en-US" sz="850" dirty="0"/>
          </a:p>
        </p:txBody>
      </p:sp>
      <p:sp>
        <p:nvSpPr>
          <p:cNvPr id="5" name="Text 2"/>
          <p:cNvSpPr/>
          <p:nvPr/>
        </p:nvSpPr>
        <p:spPr>
          <a:xfrm>
            <a:off x="2424232" y="1000006"/>
            <a:ext cx="5295186" cy="4430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50"/>
              </a:lnSpc>
              <a:buNone/>
            </a:pPr>
            <a:r>
              <a:rPr lang="en-US" sz="27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Subscription vs. Non-Subscription</a:t>
            </a:r>
            <a:endParaRPr lang="en-US" sz="2750" dirty="0"/>
          </a:p>
        </p:txBody>
      </p:sp>
      <p:sp>
        <p:nvSpPr>
          <p:cNvPr id="6" name="Text 3"/>
          <p:cNvSpPr/>
          <p:nvPr/>
        </p:nvSpPr>
        <p:spPr>
          <a:xfrm>
            <a:off x="3911322" y="2596991"/>
            <a:ext cx="174367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7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27%</a:t>
            </a:r>
            <a:endParaRPr lang="en-US" sz="275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9989" y="1710928"/>
            <a:ext cx="2126456" cy="2126456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3897273" y="3961328"/>
            <a:ext cx="1772007" cy="221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700"/>
              </a:lnSpc>
              <a:buNone/>
            </a:pPr>
            <a:r>
              <a:rPr lang="en-US" sz="13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Subscribers</a:t>
            </a:r>
            <a:endParaRPr lang="en-US" sz="1350" dirty="0"/>
          </a:p>
        </p:txBody>
      </p:sp>
      <p:sp>
        <p:nvSpPr>
          <p:cNvPr id="9" name="Text 5"/>
          <p:cNvSpPr/>
          <p:nvPr/>
        </p:nvSpPr>
        <p:spPr>
          <a:xfrm>
            <a:off x="2424232" y="4271367"/>
            <a:ext cx="4718090" cy="1843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450"/>
              </a:lnSpc>
              <a:buNone/>
            </a:pPr>
            <a:r>
              <a:rPr lang="en-US" sz="11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1,053 customers</a:t>
            </a:r>
            <a:endParaRPr lang="en-US" sz="1100" dirty="0"/>
          </a:p>
        </p:txBody>
      </p:sp>
      <p:sp>
        <p:nvSpPr>
          <p:cNvPr id="10" name="Text 6"/>
          <p:cNvSpPr/>
          <p:nvPr/>
        </p:nvSpPr>
        <p:spPr>
          <a:xfrm>
            <a:off x="3911322" y="5554266"/>
            <a:ext cx="174367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7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73%</a:t>
            </a:r>
            <a:endParaRPr lang="en-US" sz="2750" dirty="0"/>
          </a:p>
        </p:txBody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9989" y="4668203"/>
            <a:ext cx="2126456" cy="2126456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3897273" y="6918603"/>
            <a:ext cx="1772007" cy="221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700"/>
              </a:lnSpc>
              <a:buNone/>
            </a:pPr>
            <a:r>
              <a:rPr lang="en-US" sz="13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Non-Subscribers</a:t>
            </a:r>
            <a:endParaRPr lang="en-US" sz="1350" dirty="0"/>
          </a:p>
        </p:txBody>
      </p:sp>
      <p:sp>
        <p:nvSpPr>
          <p:cNvPr id="13" name="Text 8"/>
          <p:cNvSpPr/>
          <p:nvPr/>
        </p:nvSpPr>
        <p:spPr>
          <a:xfrm>
            <a:off x="2424232" y="7228642"/>
            <a:ext cx="4718090" cy="1843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450"/>
              </a:lnSpc>
              <a:buNone/>
            </a:pPr>
            <a:r>
              <a:rPr lang="en-US" sz="11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2,847 customers</a:t>
            </a:r>
            <a:endParaRPr lang="en-US" sz="1100" dirty="0"/>
          </a:p>
        </p:txBody>
      </p:sp>
      <p:sp>
        <p:nvSpPr>
          <p:cNvPr id="14" name="Text 9"/>
          <p:cNvSpPr/>
          <p:nvPr/>
        </p:nvSpPr>
        <p:spPr>
          <a:xfrm>
            <a:off x="7495699" y="1664494"/>
            <a:ext cx="1772007" cy="221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Spending Patterns</a:t>
            </a:r>
            <a:endParaRPr lang="en-US" sz="1350" dirty="0"/>
          </a:p>
        </p:txBody>
      </p:sp>
      <p:sp>
        <p:nvSpPr>
          <p:cNvPr id="15" name="Text 10"/>
          <p:cNvSpPr/>
          <p:nvPr/>
        </p:nvSpPr>
        <p:spPr>
          <a:xfrm>
            <a:off x="7495699" y="1974533"/>
            <a:ext cx="4718090" cy="1843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11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Subscribers: </a:t>
            </a:r>
            <a:pPr algn="l" indent="0" marL="0">
              <a:lnSpc>
                <a:spcPts val="1450"/>
              </a:lnSpc>
              <a:buNone/>
            </a:pPr>
            <a:r>
              <a:rPr lang="en-US" sz="1100" b="1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$59.49</a:t>
            </a:r>
            <a:pPr algn="l" indent="0" marL="0">
              <a:lnSpc>
                <a:spcPts val="1450"/>
              </a:lnSpc>
              <a:buNone/>
            </a:pPr>
            <a:r>
              <a:rPr lang="en-US" sz="11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avg spend</a:t>
            </a:r>
            <a:endParaRPr lang="en-US" sz="1100" dirty="0"/>
          </a:p>
        </p:txBody>
      </p:sp>
      <p:sp>
        <p:nvSpPr>
          <p:cNvPr id="16" name="Text 11"/>
          <p:cNvSpPr/>
          <p:nvPr/>
        </p:nvSpPr>
        <p:spPr>
          <a:xfrm>
            <a:off x="7495699" y="2238494"/>
            <a:ext cx="4718090" cy="1843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11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Non-subscribers: </a:t>
            </a:r>
            <a:pPr algn="l" indent="0" marL="0">
              <a:lnSpc>
                <a:spcPts val="1450"/>
              </a:lnSpc>
              <a:buNone/>
            </a:pPr>
            <a:r>
              <a:rPr lang="en-US" sz="1100" b="1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$59.87</a:t>
            </a:r>
            <a:pPr algn="l" indent="0" marL="0">
              <a:lnSpc>
                <a:spcPts val="1450"/>
              </a:lnSpc>
              <a:buNone/>
            </a:pPr>
            <a:r>
              <a:rPr lang="en-US" sz="11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avg spend</a:t>
            </a:r>
            <a:endParaRPr lang="en-US" sz="1100" dirty="0"/>
          </a:p>
        </p:txBody>
      </p:sp>
      <p:sp>
        <p:nvSpPr>
          <p:cNvPr id="17" name="Shape 12"/>
          <p:cNvSpPr/>
          <p:nvPr/>
        </p:nvSpPr>
        <p:spPr>
          <a:xfrm>
            <a:off x="7495699" y="2593261"/>
            <a:ext cx="4718090" cy="25241"/>
          </a:xfrm>
          <a:prstGeom prst="rect">
            <a:avLst/>
          </a:prstGeom>
          <a:solidFill>
            <a:srgbClr val="2C3249">
              <a:alpha val="50000"/>
            </a:srgbClr>
          </a:solidFill>
          <a:ln/>
        </p:spPr>
      </p:sp>
      <p:sp>
        <p:nvSpPr>
          <p:cNvPr id="18" name="Text 13"/>
          <p:cNvSpPr/>
          <p:nvPr/>
        </p:nvSpPr>
        <p:spPr>
          <a:xfrm>
            <a:off x="7495699" y="2718078"/>
            <a:ext cx="4718090" cy="3686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11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Minimal spending difference suggests subscription benefits need enhancement to drive value perception.</a:t>
            </a:r>
            <a:endParaRPr lang="en-US" sz="11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96365"/>
            <a:ext cx="567154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Revenue by Age Group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700457"/>
            <a:ext cx="6924437" cy="387762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279249" y="267212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Key Insight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8279249" y="3253264"/>
            <a:ext cx="556486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Young adults lead revenue generation, contributing 27% of total sales.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8279249" y="4183142"/>
            <a:ext cx="556486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Relatively balanced distribution across age groups presents opportunities for targeted campaigns.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23873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Power BI Dashboard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28767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Interactive visualization bringing data to life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3905726"/>
            <a:ext cx="2367558" cy="2085142"/>
          </a:xfrm>
          <a:prstGeom prst="roundRect">
            <a:avLst>
              <a:gd name="adj" fmla="val 4569"/>
            </a:avLst>
          </a:prstGeom>
          <a:solidFill>
            <a:srgbClr val="FFFFFF"/>
          </a:solidFill>
          <a:ln w="30480">
            <a:solidFill>
              <a:srgbClr val="C5D2CF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6537484" y="4163020"/>
            <a:ext cx="185297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Real-Time Metrics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6537484" y="5007769"/>
            <a:ext cx="18529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Track KPIs instantly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8874562" y="3905726"/>
            <a:ext cx="2367558" cy="2085142"/>
          </a:xfrm>
          <a:prstGeom prst="roundRect">
            <a:avLst>
              <a:gd name="adj" fmla="val 4569"/>
            </a:avLst>
          </a:prstGeom>
          <a:solidFill>
            <a:srgbClr val="FFFFFF"/>
          </a:solidFill>
          <a:ln w="30480">
            <a:solidFill>
              <a:srgbClr val="C5D2CF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9131856" y="4163020"/>
            <a:ext cx="185297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Category Performance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9131856" y="5007769"/>
            <a:ext cx="18529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Revenue &amp; sales breakdown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11468933" y="3905726"/>
            <a:ext cx="2367558" cy="2085142"/>
          </a:xfrm>
          <a:prstGeom prst="roundRect">
            <a:avLst>
              <a:gd name="adj" fmla="val 4569"/>
            </a:avLst>
          </a:prstGeom>
          <a:solidFill>
            <a:srgbClr val="FFFFFF"/>
          </a:solidFill>
          <a:ln w="30480">
            <a:solidFill>
              <a:srgbClr val="C5D2CF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11726227" y="4163020"/>
            <a:ext cx="185297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Customer Insights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11726227" y="5007769"/>
            <a:ext cx="18529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Segmentation &amp; behavior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2026-01-29T16:50:22Z</dcterms:created>
  <dcterms:modified xsi:type="dcterms:W3CDTF">2026-01-29T16:50:22Z</dcterms:modified>
</cp:coreProperties>
</file>